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Open Sans ExtraBold"/>
      <p:bold r:id="rId17"/>
      <p:boldItalic r:id="rId18"/>
    </p:embeddedFont>
    <p:embeddedFont>
      <p:font typeface="Alfa Slab One"/>
      <p:regular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jOcZUlkuynOvF3cyt5ktqWfCgp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font" Target="fonts/ProximaNova-regular.fntdata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OpenSansExtraBold-bold.fntdata"/><Relationship Id="rId16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lfaSlabOne-regular.fntdata"/><Relationship Id="rId6" Type="http://schemas.openxmlformats.org/officeDocument/2006/relationships/slide" Target="slides/slide1.xml"/><Relationship Id="rId18" Type="http://schemas.openxmlformats.org/officeDocument/2006/relationships/font" Target="fonts/OpenSansExtra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is a template. Please make a copy/duplicate of the template before editing.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7b0c22a09_1_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27b0c22a09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B">
  <p:cSld name="TITLE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>
            <a:off x="-25125" y="-25125"/>
            <a:ext cx="9169200" cy="3064800"/>
          </a:xfrm>
          <a:prstGeom prst="rect">
            <a:avLst/>
          </a:prstGeom>
          <a:solidFill>
            <a:srgbClr val="490F5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" name="Google Shape;11;p7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rgbClr val="23A59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7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Open Sans ExtraBold"/>
              <a:buNone/>
              <a:defRPr b="1" sz="54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311700" y="35803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050" y="4511376"/>
            <a:ext cx="2177562" cy="54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B">
  <p:cSld name="SECTION_TITLE_AND_DESCRIPTION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23A59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Google Shape;56;p2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20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58" name="Google Shape;58;p2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9" name="Google Shape;59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0F52"/>
              </a:buClr>
              <a:buSzPts val="1800"/>
              <a:buFont typeface="Open Sans ExtraBold"/>
              <a:buNone/>
              <a:defRPr b="1" sz="1800">
                <a:solidFill>
                  <a:srgbClr val="490F52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</a:lstStyle>
          <a:p/>
        </p:txBody>
      </p:sp>
      <p:sp>
        <p:nvSpPr>
          <p:cNvPr id="63" name="Google Shape;6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2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A595"/>
              </a:buClr>
              <a:buSzPts val="1800"/>
              <a:buFont typeface="Open Sans ExtraBold"/>
              <a:buNone/>
              <a:defRPr b="1" sz="1800">
                <a:solidFill>
                  <a:srgbClr val="23A595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/>
          <p:nvPr>
            <p:ph hasCustomPrompt="1" type="title"/>
          </p:nvPr>
        </p:nvSpPr>
        <p:spPr>
          <a:xfrm>
            <a:off x="374500" y="225900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A595"/>
              </a:buClr>
              <a:buSzPts val="11000"/>
              <a:buNone/>
              <a:defRPr sz="11000">
                <a:solidFill>
                  <a:srgbClr val="23A59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9" name="Google Shape;6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>
            <a:off x="160975" y="1892825"/>
            <a:ext cx="74508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93884" y="4200724"/>
            <a:ext cx="2906926" cy="72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A">
  <p:cSld name="SECTION_TITLE_AND_DESCRIPTION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rgbClr val="490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8;p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8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A595"/>
              </a:buClr>
              <a:buSzPts val="3800"/>
              <a:buNone/>
              <a:defRPr sz="3800">
                <a:solidFill>
                  <a:srgbClr val="23A59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20" name="Google Shape;20;p8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1800">
                <a:solidFill>
                  <a:schemeClr val="lt1"/>
                </a:solidFill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ighlight B">
  <p:cSld name="CAPTION_ONLY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/>
          <p:nvPr/>
        </p:nvSpPr>
        <p:spPr>
          <a:xfrm>
            <a:off x="-12600" y="4233725"/>
            <a:ext cx="9169200" cy="909900"/>
          </a:xfrm>
          <a:prstGeom prst="rect">
            <a:avLst/>
          </a:prstGeom>
          <a:solidFill>
            <a:srgbClr val="490F5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90F5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25;p24"/>
          <p:cNvSpPr txBox="1"/>
          <p:nvPr>
            <p:ph idx="1" type="body"/>
          </p:nvPr>
        </p:nvSpPr>
        <p:spPr>
          <a:xfrm>
            <a:off x="1572600" y="43892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ExtraBold"/>
              <a:buNone/>
              <a:defRPr b="1" sz="1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A 1 1">
  <p:cSld name="SECTION_TITLE_AND_DESCRIPTION_2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23A59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29;p9"/>
          <p:cNvCxnSpPr/>
          <p:nvPr/>
        </p:nvCxnSpPr>
        <p:spPr>
          <a:xfrm>
            <a:off x="457675" y="44954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" name="Google Shape;30;p9"/>
          <p:cNvSpPr txBox="1"/>
          <p:nvPr>
            <p:ph type="title"/>
          </p:nvPr>
        </p:nvSpPr>
        <p:spPr>
          <a:xfrm>
            <a:off x="367500" y="552650"/>
            <a:ext cx="3837000" cy="190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95415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556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A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oogle Shape;33;p1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rgbClr val="23A59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" name="Google Shape;34;p1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0F52"/>
              </a:buClr>
              <a:buSzPts val="5400"/>
              <a:buFont typeface="Open Sans ExtraBold"/>
              <a:buNone/>
              <a:defRPr b="1" sz="5400">
                <a:solidFill>
                  <a:srgbClr val="490F52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35" name="Google Shape;35;p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7" name="Google Shape;3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050" y="4511376"/>
            <a:ext cx="2177562" cy="54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C">
  <p:cSld name="TITLE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/>
          <p:nvPr/>
        </p:nvSpPr>
        <p:spPr>
          <a:xfrm>
            <a:off x="-25125" y="-25125"/>
            <a:ext cx="9169200" cy="3064800"/>
          </a:xfrm>
          <a:prstGeom prst="rect">
            <a:avLst/>
          </a:prstGeom>
          <a:solidFill>
            <a:srgbClr val="23A59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0" name="Google Shape;40;p13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rgbClr val="490F5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Open Sans ExtraBold"/>
              <a:buNone/>
              <a:defRPr b="1" sz="540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2" name="Google Shape;42;p13"/>
          <p:cNvSpPr txBox="1"/>
          <p:nvPr>
            <p:ph idx="1" type="subTitle"/>
          </p:nvPr>
        </p:nvSpPr>
        <p:spPr>
          <a:xfrm>
            <a:off x="311700" y="35803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4" name="Google Shape;4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050" y="4511376"/>
            <a:ext cx="2177562" cy="54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A">
  <p:cSld name="MAIN_POINT">
    <p:bg>
      <p:bgPr>
        <a:solidFill>
          <a:srgbClr val="490F52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/>
        </p:txBody>
      </p:sp>
      <p:sp>
        <p:nvSpPr>
          <p:cNvPr id="50" name="Google Shape;5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B">
  <p:cSld name="MAIN_POINT_1">
    <p:bg>
      <p:bgPr>
        <a:solidFill>
          <a:srgbClr val="23A595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 ExtraBold"/>
              <a:buNone/>
              <a:defRPr b="1" sz="4800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0F52"/>
              </a:buClr>
              <a:buSzPts val="3000"/>
              <a:buFont typeface="Open Sans ExtraBold"/>
              <a:buNone/>
              <a:defRPr b="1" i="0" sz="3000" u="none" cap="none" strike="noStrike">
                <a:solidFill>
                  <a:srgbClr val="490F52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○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■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○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302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■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302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●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302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○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302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Char char="■"/>
              <a:defRPr b="0" i="0" sz="1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edicaid.utah.gov/Documents/pdfs/ProviderAccountAdminManual.pdf" TargetMode="External"/><Relationship Id="rId4" Type="http://schemas.openxmlformats.org/officeDocument/2006/relationships/hyperlink" Target="https://medicaid.utah.gov/Documents/pdfs/DIHPRISMForgeRockError.pdf" TargetMode="External"/><Relationship Id="rId5" Type="http://schemas.openxmlformats.org/officeDocument/2006/relationships/hyperlink" Target="https://medicaid.utah.gov/Documents/pdfs/AddingEDIenrollment.pdf" TargetMode="External"/><Relationship Id="rId6" Type="http://schemas.openxmlformats.org/officeDocument/2006/relationships/hyperlink" Target="https://medicaid.utah.gov/Documents/pdfs/How-to-Avoid-Provider-Enrollment-Closures.pdf" TargetMode="External"/><Relationship Id="rId7" Type="http://schemas.openxmlformats.org/officeDocument/2006/relationships/hyperlink" Target="https://medicaid.utah.gov/prism-faq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" sz="3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2024 Medicaid Statewide Provider Training</a:t>
            </a:r>
            <a:endParaRPr sz="49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"/>
          <p:cNvSpPr txBox="1"/>
          <p:nvPr>
            <p:ph idx="1" type="subTitle"/>
          </p:nvPr>
        </p:nvSpPr>
        <p:spPr>
          <a:xfrm>
            <a:off x="311700" y="35803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" sz="3000"/>
              <a:t>Provider Enrollment </a:t>
            </a:r>
            <a:endParaRPr b="1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84" name="Google Shape;84;p2"/>
          <p:cNvSpPr txBox="1"/>
          <p:nvPr>
            <p:ph idx="2" type="body"/>
          </p:nvPr>
        </p:nvSpPr>
        <p:spPr>
          <a:xfrm>
            <a:off x="4710754" y="216817"/>
            <a:ext cx="4247100" cy="41006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Introduction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Step 4 Ownership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Step 8 Electronic Batch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Modification checklist step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❖"/>
            </a:pPr>
            <a:r>
              <a:rPr b="1" lang="en"/>
              <a:t>Helpful links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Questions and answers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7"/>
          <p:cNvSpPr txBox="1"/>
          <p:nvPr/>
        </p:nvSpPr>
        <p:spPr>
          <a:xfrm>
            <a:off x="228225" y="677250"/>
            <a:ext cx="8774400" cy="34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</a:pP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In an effort to streamline the Ownership step, we are working with 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the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P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RISM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software developer to simplify the step.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04800" lvl="0" marL="4191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Because it is currently in development, there is no ETA for implementation. </a:t>
            </a:r>
            <a:r>
              <a:rPr b="0" i="0" lang="en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/>
          </a:p>
          <a:p>
            <a:pPr indent="0" lvl="0" marL="7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7"/>
          <p:cNvSpPr txBox="1"/>
          <p:nvPr/>
        </p:nvSpPr>
        <p:spPr>
          <a:xfrm>
            <a:off x="228225" y="111750"/>
            <a:ext cx="86241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6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206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Step 4 Ownership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8"/>
          <p:cNvSpPr txBox="1"/>
          <p:nvPr/>
        </p:nvSpPr>
        <p:spPr>
          <a:xfrm>
            <a:off x="228225" y="1014550"/>
            <a:ext cx="8784000" cy="31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1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•"/>
            </a:pP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Electronic Batch is an available selection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owever, it is not functional at this time.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4000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•"/>
            </a:pP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It is tentatively scheduled for implementation in September 2024.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215900" lvl="2" marL="11493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2" marL="8001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8"/>
          <p:cNvSpPr txBox="1"/>
          <p:nvPr/>
        </p:nvSpPr>
        <p:spPr>
          <a:xfrm>
            <a:off x="228225" y="111750"/>
            <a:ext cx="88125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6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206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Step 8 Add Mode of Claim Submission/EDI Exchange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9"/>
          <p:cNvSpPr txBox="1"/>
          <p:nvPr/>
        </p:nvSpPr>
        <p:spPr>
          <a:xfrm>
            <a:off x="228225" y="677250"/>
            <a:ext cx="8835600" cy="34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19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"/>
              <a:buChar char="•"/>
            </a:pP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odification 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hecklist only needs to be completed if you are updating any other steps. </a:t>
            </a:r>
            <a:endParaRPr i="0" sz="18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191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pen Sans"/>
              <a:buChar char="•"/>
            </a:pP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odification </a:t>
            </a:r>
            <a:r>
              <a:rPr lang="en" sz="1800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i="0" lang="en" sz="18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hecklist will always show incomplete and be required after the current modification has been reviewed by the provider enrollment team. 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76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9"/>
          <p:cNvSpPr txBox="1"/>
          <p:nvPr/>
        </p:nvSpPr>
        <p:spPr>
          <a:xfrm>
            <a:off x="228225" y="111750"/>
            <a:ext cx="88125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6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206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Modification Checklist step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0"/>
          <p:cNvSpPr txBox="1"/>
          <p:nvPr/>
        </p:nvSpPr>
        <p:spPr>
          <a:xfrm>
            <a:off x="228225" y="677275"/>
            <a:ext cx="8535900" cy="35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700"/>
              <a:buFont typeface="Open Sans"/>
              <a:buChar char="●"/>
            </a:pPr>
            <a:r>
              <a:rPr i="0" lang="en" sz="17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Account Administrator Guide </a:t>
            </a:r>
            <a:endParaRPr sz="17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i="0" lang="en" sz="1300" u="sng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https://medicaid.utah.gov/Documents/pdfs/ProviderAccountAdminManual.pdf</a:t>
            </a:r>
            <a:endParaRPr sz="17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700"/>
              <a:buFont typeface="Open Sans"/>
              <a:buChar char="●"/>
            </a:pPr>
            <a:r>
              <a:rPr i="0" lang="en" sz="17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Forge Rock Error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i="0" lang="en" sz="1300" u="sng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https://medicaid.utah.gov/Documents/pdfs/DIHPRISMForgeRockError.pdf</a:t>
            </a:r>
            <a:endParaRPr sz="1700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700"/>
              <a:buFont typeface="Open Sans"/>
              <a:buChar char="●"/>
            </a:pPr>
            <a:r>
              <a:rPr i="0" lang="en" sz="17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EDI Step by Step 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i="0" lang="en" sz="1300" u="sng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https://medicaid.utah.gov/Documents/pdfs/AddingEDIenrollment.pdf</a:t>
            </a:r>
            <a:endParaRPr i="0" sz="13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700"/>
              <a:buFont typeface="Open Sans"/>
              <a:buChar char="●"/>
            </a:pPr>
            <a:r>
              <a:rPr i="0" lang="en" sz="17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How to Avoid Provider Enrollment Closure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i="0" lang="en" sz="1300" u="sng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https://medicaid.utah.gov/Documents/pdfs/How-to-Avoid-Provider-Enrollment-Closures.pdf</a:t>
            </a:r>
            <a:endParaRPr i="0" sz="1300" u="none" cap="none" strike="noStrike">
              <a:solidFill>
                <a:srgbClr val="00206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700"/>
              <a:buFont typeface="Open Sans"/>
              <a:buChar char="●"/>
            </a:pPr>
            <a:r>
              <a:rPr i="0" lang="en" sz="1700" u="none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</a:rPr>
              <a:t>Additional Quick Reference Guides 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i="0" lang="en" sz="1300" u="sng" cap="none" strike="noStrike">
                <a:solidFill>
                  <a:srgbClr val="002060"/>
                </a:solidFill>
                <a:latin typeface="Open Sans"/>
                <a:ea typeface="Open Sans"/>
                <a:cs typeface="Open Sans"/>
                <a:sym typeface="Open San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https://medicaid.utah.gov/prism-faq/</a:t>
            </a:r>
            <a:endParaRPr i="0" sz="25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30"/>
          <p:cNvSpPr txBox="1"/>
          <p:nvPr/>
        </p:nvSpPr>
        <p:spPr>
          <a:xfrm>
            <a:off x="228225" y="111750"/>
            <a:ext cx="8624100" cy="5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6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sz="2500">
                <a:solidFill>
                  <a:srgbClr val="00206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Helpful links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q and a's clipart" id="113" name="Google Shape;113;g127b0c22a09_1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7008" y="687771"/>
            <a:ext cx="3440381" cy="344038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127b0c22a09_1_4"/>
          <p:cNvSpPr txBox="1"/>
          <p:nvPr>
            <p:ph type="title"/>
          </p:nvPr>
        </p:nvSpPr>
        <p:spPr>
          <a:xfrm>
            <a:off x="265500" y="2210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Contact us</a:t>
            </a:r>
            <a:endParaRPr/>
          </a:p>
        </p:txBody>
      </p:sp>
      <p:sp>
        <p:nvSpPr>
          <p:cNvPr id="115" name="Google Shape;115;g127b0c22a09_1_4"/>
          <p:cNvSpPr txBox="1"/>
          <p:nvPr>
            <p:ph idx="1" type="subTitle"/>
          </p:nvPr>
        </p:nvSpPr>
        <p:spPr>
          <a:xfrm>
            <a:off x="265500" y="1990800"/>
            <a:ext cx="4045200" cy="23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>
                <a:solidFill>
                  <a:srgbClr val="002060"/>
                </a:solidFill>
              </a:rPr>
              <a:t>Provider Enrollment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>
                <a:solidFill>
                  <a:srgbClr val="002060"/>
                </a:solidFill>
              </a:rPr>
              <a:t> phone number: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>
                <a:solidFill>
                  <a:srgbClr val="002060"/>
                </a:solidFill>
              </a:rPr>
              <a:t> 801-538-6155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>
                <a:solidFill>
                  <a:srgbClr val="002060"/>
                </a:solidFill>
              </a:rPr>
              <a:t>Choose option 3, then option 4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>
                <a:solidFill>
                  <a:srgbClr val="002060"/>
                </a:solidFill>
              </a:rPr>
              <a:t>Email: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 sz="1800">
                <a:solidFill>
                  <a:srgbClr val="002060"/>
                </a:solidFill>
              </a:rPr>
              <a:t>providerenroll@utah.gov</a:t>
            </a:r>
            <a:endParaRPr b="1" sz="18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HHS 2 Color Block">
  <a:themeElements>
    <a:clrScheme name="Gameday">
      <a:dk1>
        <a:srgbClr val="490F52"/>
      </a:dk1>
      <a:lt1>
        <a:srgbClr val="FFFFFF"/>
      </a:lt1>
      <a:dk2>
        <a:srgbClr val="000000"/>
      </a:dk2>
      <a:lt2>
        <a:srgbClr val="666666"/>
      </a:lt2>
      <a:accent1>
        <a:srgbClr val="23A595"/>
      </a:accent1>
      <a:accent2>
        <a:srgbClr val="490F52"/>
      </a:accent2>
      <a:accent3>
        <a:srgbClr val="490F52"/>
      </a:accent3>
      <a:accent4>
        <a:srgbClr val="23A595"/>
      </a:accent4>
      <a:accent5>
        <a:srgbClr val="FFFFFF"/>
      </a:accent5>
      <a:accent6>
        <a:srgbClr val="FFFFFF"/>
      </a:accent6>
      <a:hlink>
        <a:srgbClr val="490F52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Jessie Rodriguez</dc:creator>
</cp:coreProperties>
</file>