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Proxima Nova"/>
      <p:regular r:id="rId13"/>
      <p:bold r:id="rId14"/>
      <p:italic r:id="rId15"/>
      <p:boldItalic r:id="rId16"/>
    </p:embeddedFont>
    <p:embeddedFont>
      <p:font typeface="Open Sans ExtraBold"/>
      <p:bold r:id="rId17"/>
      <p:boldItalic r:id="rId18"/>
    </p:embeddedFont>
    <p:embeddedFont>
      <p:font typeface="Alfa Slab One"/>
      <p:regular r:id="rId19"/>
    </p:embeddedFont>
    <p:embeddedFont>
      <p:font typeface="Open Sans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24" roundtripDataSignature="AMtx7mjOcZUlkuynOvF3cyt5ktqWfCgp/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regular.fntdata"/><Relationship Id="rId11" Type="http://schemas.openxmlformats.org/officeDocument/2006/relationships/slide" Target="slides/slide6.xml"/><Relationship Id="rId22" Type="http://schemas.openxmlformats.org/officeDocument/2006/relationships/font" Target="fonts/OpenSans-italic.fntdata"/><Relationship Id="rId10" Type="http://schemas.openxmlformats.org/officeDocument/2006/relationships/slide" Target="slides/slide5.xml"/><Relationship Id="rId21" Type="http://schemas.openxmlformats.org/officeDocument/2006/relationships/font" Target="fonts/OpenSans-bold.fntdata"/><Relationship Id="rId13" Type="http://schemas.openxmlformats.org/officeDocument/2006/relationships/font" Target="fonts/ProximaNova-regular.fntdata"/><Relationship Id="rId24" Type="http://customschemas.google.com/relationships/presentationmetadata" Target="metadata"/><Relationship Id="rId12" Type="http://schemas.openxmlformats.org/officeDocument/2006/relationships/slide" Target="slides/slide7.xml"/><Relationship Id="rId23" Type="http://schemas.openxmlformats.org/officeDocument/2006/relationships/font" Target="fonts/OpenSans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roximaNova-italic.fntdata"/><Relationship Id="rId14" Type="http://schemas.openxmlformats.org/officeDocument/2006/relationships/font" Target="fonts/ProximaNova-bold.fntdata"/><Relationship Id="rId17" Type="http://schemas.openxmlformats.org/officeDocument/2006/relationships/font" Target="fonts/OpenSansExtraBold-bold.fntdata"/><Relationship Id="rId16" Type="http://schemas.openxmlformats.org/officeDocument/2006/relationships/font" Target="fonts/ProximaNova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AlfaSlabOne-regular.fntdata"/><Relationship Id="rId6" Type="http://schemas.openxmlformats.org/officeDocument/2006/relationships/slide" Target="slides/slide1.xml"/><Relationship Id="rId18" Type="http://schemas.openxmlformats.org/officeDocument/2006/relationships/font" Target="fonts/OpenSansExtraBold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5" name="Google Shape;7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This is a template. Please make a copy/duplicate of the template before editing. 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7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8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9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30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27b0c22a09_1_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g127b0c22a09_1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B">
  <p:cSld name="TITLE_1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/>
          <p:nvPr/>
        </p:nvSpPr>
        <p:spPr>
          <a:xfrm>
            <a:off x="-25125" y="-25125"/>
            <a:ext cx="9169200" cy="3064800"/>
          </a:xfrm>
          <a:prstGeom prst="rect">
            <a:avLst/>
          </a:prstGeom>
          <a:solidFill>
            <a:srgbClr val="490F5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11" name="Google Shape;11;p7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rgbClr val="23A59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7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Open Sans ExtraBold"/>
              <a:buNone/>
              <a:defRPr b="1" sz="5400">
                <a:solidFill>
                  <a:srgbClr val="FFFFFF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311700" y="3580323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5" name="Google Shape;15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3050" y="4511376"/>
            <a:ext cx="2177562" cy="54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 B">
  <p:cSld name="SECTION_TITLE_AND_DESCRIPTION_1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23A59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6" name="Google Shape;56;p2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7" name="Google Shape;57;p20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58" name="Google Shape;58;p20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59" name="Google Shape;59;p2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429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556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 sz="1800"/>
            </a:lvl6pPr>
            <a:lvl7pPr indent="-3429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60" name="Google Shape;60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2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90F52"/>
              </a:buClr>
              <a:buSzPts val="1800"/>
              <a:buFont typeface="Open Sans ExtraBold"/>
              <a:buNone/>
              <a:defRPr b="1" sz="1800">
                <a:solidFill>
                  <a:srgbClr val="490F52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</a:lstStyle>
          <a:p/>
        </p:txBody>
      </p:sp>
      <p:sp>
        <p:nvSpPr>
          <p:cNvPr id="63" name="Google Shape;63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 1">
  <p:cSld name="CAPTION_ONLY_2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3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A595"/>
              </a:buClr>
              <a:buSzPts val="1800"/>
              <a:buFont typeface="Open Sans ExtraBold"/>
              <a:buNone/>
              <a:defRPr b="1" sz="1800">
                <a:solidFill>
                  <a:srgbClr val="23A595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indent="-3302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66" name="Google Shape;66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5"/>
          <p:cNvSpPr txBox="1"/>
          <p:nvPr>
            <p:ph hasCustomPrompt="1" type="title"/>
          </p:nvPr>
        </p:nvSpPr>
        <p:spPr>
          <a:xfrm>
            <a:off x="374500" y="225900"/>
            <a:ext cx="8520600" cy="198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A595"/>
              </a:buClr>
              <a:buSzPts val="11000"/>
              <a:buNone/>
              <a:defRPr sz="11000">
                <a:solidFill>
                  <a:srgbClr val="23A59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9" name="Google Shape;69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0" name="Google Shape;70;p25"/>
          <p:cNvSpPr txBox="1"/>
          <p:nvPr>
            <p:ph idx="1" type="body"/>
          </p:nvPr>
        </p:nvSpPr>
        <p:spPr>
          <a:xfrm>
            <a:off x="160975" y="1892825"/>
            <a:ext cx="7450800" cy="30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302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indent="-3302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93884" y="4200724"/>
            <a:ext cx="2906926" cy="728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 A">
  <p:cSld name="SECTION_TITLE_AND_DESCRIPTION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8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rgbClr val="490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" name="Google Shape;18;p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8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A595"/>
              </a:buClr>
              <a:buSzPts val="3800"/>
              <a:buNone/>
              <a:defRPr sz="3800">
                <a:solidFill>
                  <a:srgbClr val="23A59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20" name="Google Shape;20;p8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21" name="Google Shape;21;p8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 sz="1800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○"/>
              <a:defRPr sz="1800">
                <a:solidFill>
                  <a:schemeClr val="lt1"/>
                </a:solidFill>
              </a:defRPr>
            </a:lvl2pPr>
            <a:lvl3pPr indent="-3429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■"/>
              <a:defRPr sz="1800"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 sz="1800">
                <a:solidFill>
                  <a:schemeClr val="lt1"/>
                </a:solidFill>
              </a:defRPr>
            </a:lvl4pPr>
            <a:lvl5pPr indent="-3429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○"/>
              <a:defRPr sz="1800">
                <a:solidFill>
                  <a:schemeClr val="lt1"/>
                </a:solidFill>
              </a:defRPr>
            </a:lvl5pPr>
            <a:lvl6pPr indent="-3556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■"/>
              <a:defRPr sz="1800">
                <a:solidFill>
                  <a:schemeClr val="lt1"/>
                </a:solidFill>
              </a:defRPr>
            </a:lvl6pPr>
            <a:lvl7pPr indent="-3429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 sz="1800">
                <a:solidFill>
                  <a:schemeClr val="lt1"/>
                </a:solidFill>
              </a:defRPr>
            </a:lvl7pPr>
            <a:lvl8pPr indent="-3429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○"/>
              <a:defRPr sz="1800">
                <a:solidFill>
                  <a:schemeClr val="lt1"/>
                </a:solidFill>
              </a:defRPr>
            </a:lvl8pPr>
            <a:lvl9pPr indent="-3429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■"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ighlight B">
  <p:cSld name="CAPTION_ONLY_1_1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4"/>
          <p:cNvSpPr/>
          <p:nvPr/>
        </p:nvSpPr>
        <p:spPr>
          <a:xfrm>
            <a:off x="-12600" y="4233725"/>
            <a:ext cx="9169200" cy="909900"/>
          </a:xfrm>
          <a:prstGeom prst="rect">
            <a:avLst/>
          </a:prstGeom>
          <a:solidFill>
            <a:srgbClr val="490F5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490F5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5" name="Google Shape;25;p24"/>
          <p:cNvSpPr txBox="1"/>
          <p:nvPr>
            <p:ph idx="1" type="body"/>
          </p:nvPr>
        </p:nvSpPr>
        <p:spPr>
          <a:xfrm>
            <a:off x="1572600" y="438927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Open Sans ExtraBold"/>
              <a:buNone/>
              <a:defRPr b="1" sz="1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indent="-3302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26" name="Google Shape;26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 A 1 1">
  <p:cSld name="SECTION_TITLE_AND_DESCRIPTION_2_1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23A59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9" name="Google Shape;29;p9"/>
          <p:cNvCxnSpPr/>
          <p:nvPr/>
        </p:nvCxnSpPr>
        <p:spPr>
          <a:xfrm>
            <a:off x="457675" y="44954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0" name="Google Shape;30;p9"/>
          <p:cNvSpPr txBox="1"/>
          <p:nvPr>
            <p:ph type="title"/>
          </p:nvPr>
        </p:nvSpPr>
        <p:spPr>
          <a:xfrm>
            <a:off x="367500" y="552650"/>
            <a:ext cx="3837000" cy="1909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None/>
              <a:defRPr sz="3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None/>
              <a:defRPr sz="3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None/>
              <a:defRPr sz="3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None/>
              <a:defRPr sz="3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None/>
              <a:defRPr sz="3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None/>
              <a:defRPr sz="3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None/>
              <a:defRPr sz="3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None/>
              <a:defRPr sz="3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800"/>
              <a:buNone/>
              <a:defRPr sz="3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1" name="Google Shape;31;p9"/>
          <p:cNvSpPr txBox="1"/>
          <p:nvPr>
            <p:ph idx="1" type="body"/>
          </p:nvPr>
        </p:nvSpPr>
        <p:spPr>
          <a:xfrm>
            <a:off x="495415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429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indent="-3429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556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■"/>
              <a:defRPr sz="1800"/>
            </a:lvl6pPr>
            <a:lvl7pPr indent="-3429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A" type="title">
  <p:cSld name="TITLE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Google Shape;33;p1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rgbClr val="23A59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4" name="Google Shape;34;p12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90F52"/>
              </a:buClr>
              <a:buSzPts val="5400"/>
              <a:buFont typeface="Open Sans ExtraBold"/>
              <a:buNone/>
              <a:defRPr b="1" sz="5400">
                <a:solidFill>
                  <a:srgbClr val="490F52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35" name="Google Shape;35;p12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6" name="Google Shape;36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7" name="Google Shape;37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3050" y="4511376"/>
            <a:ext cx="2177562" cy="54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C">
  <p:cSld name="TITLE_1_1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3"/>
          <p:cNvSpPr/>
          <p:nvPr/>
        </p:nvSpPr>
        <p:spPr>
          <a:xfrm>
            <a:off x="-25125" y="-25125"/>
            <a:ext cx="9169200" cy="3064800"/>
          </a:xfrm>
          <a:prstGeom prst="rect">
            <a:avLst/>
          </a:prstGeom>
          <a:solidFill>
            <a:srgbClr val="23A595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40" name="Google Shape;40;p13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rgbClr val="490F5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13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Open Sans ExtraBold"/>
              <a:buNone/>
              <a:defRPr b="1" sz="5400">
                <a:solidFill>
                  <a:srgbClr val="FFFFFF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2" name="Google Shape;42;p13"/>
          <p:cNvSpPr txBox="1"/>
          <p:nvPr>
            <p:ph idx="1" type="subTitle"/>
          </p:nvPr>
        </p:nvSpPr>
        <p:spPr>
          <a:xfrm>
            <a:off x="311700" y="3580323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3" name="Google Shape;4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4" name="Google Shape;44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3050" y="4511376"/>
            <a:ext cx="2177562" cy="54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 A">
  <p:cSld name="MAIN_POINT">
    <p:bg>
      <p:bgPr>
        <a:solidFill>
          <a:srgbClr val="490F52"/>
        </a:solidFill>
      </p:bgPr>
    </p:bg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8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 ExtraBold"/>
              <a:buNone/>
              <a:defRPr b="1" sz="4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 ExtraBold"/>
              <a:buNone/>
              <a:defRPr b="1" sz="4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 ExtraBold"/>
              <a:buNone/>
              <a:defRPr b="1" sz="4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 ExtraBold"/>
              <a:buNone/>
              <a:defRPr b="1" sz="4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 ExtraBold"/>
              <a:buNone/>
              <a:defRPr b="1" sz="4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 ExtraBold"/>
              <a:buNone/>
              <a:defRPr b="1" sz="4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 ExtraBold"/>
              <a:buNone/>
              <a:defRPr b="1" sz="4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 ExtraBold"/>
              <a:buNone/>
              <a:defRPr b="1" sz="4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9pPr>
          </a:lstStyle>
          <a:p/>
        </p:txBody>
      </p:sp>
      <p:sp>
        <p:nvSpPr>
          <p:cNvPr id="50" name="Google Shape;50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 B">
  <p:cSld name="MAIN_POINT_1">
    <p:bg>
      <p:bgPr>
        <a:solidFill>
          <a:srgbClr val="23A595"/>
        </a:solidFill>
      </p:bgPr>
    </p:bg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9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 ExtraBold"/>
              <a:buNone/>
              <a:defRPr b="1" sz="4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 ExtraBold"/>
              <a:buNone/>
              <a:defRPr b="1" sz="4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 ExtraBold"/>
              <a:buNone/>
              <a:defRPr b="1" sz="4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 ExtraBold"/>
              <a:buNone/>
              <a:defRPr b="1" sz="4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 ExtraBold"/>
              <a:buNone/>
              <a:defRPr b="1" sz="4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 ExtraBold"/>
              <a:buNone/>
              <a:defRPr b="1" sz="4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 ExtraBold"/>
              <a:buNone/>
              <a:defRPr b="1" sz="4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Open Sans ExtraBold"/>
              <a:buNone/>
              <a:defRPr b="1" sz="4800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90F52"/>
              </a:buClr>
              <a:buSzPts val="3000"/>
              <a:buFont typeface="Open Sans ExtraBold"/>
              <a:buNone/>
              <a:defRPr b="1" i="0" sz="3000" u="none" cap="none" strike="noStrike">
                <a:solidFill>
                  <a:srgbClr val="490F52"/>
                </a:solidFill>
                <a:latin typeface="Open Sans ExtraBold"/>
                <a:ea typeface="Open Sans ExtraBold"/>
                <a:cs typeface="Open Sans ExtraBold"/>
                <a:sym typeface="Open Sans ExtraBol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Char char="●"/>
              <a:defRPr b="0" i="0" sz="16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302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Char char="○"/>
              <a:defRPr b="0" i="0" sz="16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302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Char char="■"/>
              <a:defRPr b="0" i="0" sz="16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Char char="●"/>
              <a:defRPr b="0" i="0" sz="16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302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Char char="○"/>
              <a:defRPr b="0" i="0" sz="16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302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Char char="■"/>
              <a:defRPr b="0" i="0" sz="16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302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Char char="●"/>
              <a:defRPr b="0" i="0" sz="16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302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Char char="○"/>
              <a:defRPr b="0" i="0" sz="16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302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Open Sans"/>
              <a:buChar char="■"/>
              <a:defRPr b="0" i="0" sz="16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medicaid.utah.gov/Documents/pdfs/ProviderAccountAdminManual.pdf" TargetMode="External"/><Relationship Id="rId4" Type="http://schemas.openxmlformats.org/officeDocument/2006/relationships/hyperlink" Target="https://medicaid.utah.gov/Documents/pdfs/DIHPRISMForgeRockError.pdf" TargetMode="External"/><Relationship Id="rId5" Type="http://schemas.openxmlformats.org/officeDocument/2006/relationships/hyperlink" Target="https://medicaid.utah.gov/Documents/pdfs/AddingEDIenrollment.pdf" TargetMode="External"/><Relationship Id="rId6" Type="http://schemas.openxmlformats.org/officeDocument/2006/relationships/hyperlink" Target="https://medicaid.utah.gov/Documents/pdfs/How-to-Avoid-Provider-Enrollment-Closures.pdf" TargetMode="External"/><Relationship Id="rId7" Type="http://schemas.openxmlformats.org/officeDocument/2006/relationships/hyperlink" Target="https://medicaid.utah.gov/prism-faq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</a:pPr>
            <a:r>
              <a:rPr lang="en" sz="39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2024 Medicaid Statewide Provider Training</a:t>
            </a:r>
            <a:endParaRPr sz="49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8" name="Google Shape;78;p1"/>
          <p:cNvSpPr txBox="1"/>
          <p:nvPr>
            <p:ph idx="1" type="subTitle"/>
          </p:nvPr>
        </p:nvSpPr>
        <p:spPr>
          <a:xfrm>
            <a:off x="311700" y="3580323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" sz="3000"/>
              <a:t>Provider Enrollment </a:t>
            </a:r>
            <a:endParaRPr b="1" sz="3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r>
              <a:rPr lang="en"/>
              <a:t>Agenda</a:t>
            </a:r>
            <a:endParaRPr/>
          </a:p>
        </p:txBody>
      </p:sp>
      <p:sp>
        <p:nvSpPr>
          <p:cNvPr id="84" name="Google Shape;84;p2"/>
          <p:cNvSpPr txBox="1"/>
          <p:nvPr>
            <p:ph idx="2" type="body"/>
          </p:nvPr>
        </p:nvSpPr>
        <p:spPr>
          <a:xfrm>
            <a:off x="4710754" y="216817"/>
            <a:ext cx="4247100" cy="41006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b="1" lang="en"/>
              <a:t>Introduction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b="1" lang="en"/>
              <a:t>Step 4 Ownership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b="1" lang="en"/>
              <a:t>Step 8 Electronic Batch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b="1" lang="en"/>
              <a:t>Modification checklist step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❖"/>
            </a:pPr>
            <a:r>
              <a:rPr b="1" lang="en"/>
              <a:t>Helpful links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b="1" lang="en"/>
              <a:t>Questions and answers</a:t>
            </a:r>
            <a:endParaRPr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7"/>
          <p:cNvSpPr txBox="1"/>
          <p:nvPr/>
        </p:nvSpPr>
        <p:spPr>
          <a:xfrm>
            <a:off x="228225" y="677250"/>
            <a:ext cx="8774400" cy="344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4800" lvl="0" marL="419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•"/>
            </a:pPr>
            <a:r>
              <a:rPr i="0" lang="en" sz="18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In an effort to streamline the Ownership step, we are working with </a:t>
            </a:r>
            <a:r>
              <a:rPr lang="en" sz="1800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the</a:t>
            </a:r>
            <a:r>
              <a:rPr i="0" lang="en" sz="18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 P</a:t>
            </a:r>
            <a:r>
              <a:rPr lang="en" sz="1800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RISM</a:t>
            </a:r>
            <a:r>
              <a:rPr i="0" lang="en" sz="18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 software developer to simplify the step. 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  <a:p>
            <a:pPr indent="-304800" lvl="0" marL="4191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i="0" lang="en" sz="18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Because it is currently in development, there is no ETA for implementation. </a:t>
            </a:r>
            <a:r>
              <a:rPr b="0" i="0" lang="en" sz="1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/>
          </a:p>
          <a:p>
            <a:pPr indent="0" lvl="0" marL="7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76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27"/>
          <p:cNvSpPr txBox="1"/>
          <p:nvPr/>
        </p:nvSpPr>
        <p:spPr>
          <a:xfrm>
            <a:off x="228225" y="111750"/>
            <a:ext cx="8624100" cy="5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76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002060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Step 4 Ownership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8"/>
          <p:cNvSpPr txBox="1"/>
          <p:nvPr/>
        </p:nvSpPr>
        <p:spPr>
          <a:xfrm>
            <a:off x="228225" y="1014550"/>
            <a:ext cx="8784000" cy="315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0200" lvl="1" marL="400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pen Sans"/>
              <a:buChar char="•"/>
            </a:pPr>
            <a:r>
              <a:rPr i="0" lang="en" sz="18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Electronic Batch is an available selection</a:t>
            </a:r>
            <a:r>
              <a:rPr lang="en" sz="1800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r>
              <a:rPr i="0" lang="en" sz="18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" sz="1800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h</a:t>
            </a:r>
            <a:r>
              <a:rPr i="0" lang="en" sz="18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owever, it is not functional at this time. 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1" marL="4000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pen Sans"/>
              <a:buChar char="•"/>
            </a:pPr>
            <a:r>
              <a:rPr i="0" lang="en" sz="18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It is tentatively scheduled for implementation in September 2024.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  <a:p>
            <a:pPr indent="-215900" lvl="2" marL="11493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urier New"/>
              <a:buNone/>
            </a:pPr>
            <a:r>
              <a:t/>
            </a:r>
            <a:endParaRPr b="0" i="0" sz="20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15900" lvl="2" marL="8001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urier New"/>
              <a:buNone/>
            </a:pPr>
            <a:r>
              <a:t/>
            </a:r>
            <a:endParaRPr b="0" i="0" sz="20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76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8"/>
          <p:cNvSpPr txBox="1"/>
          <p:nvPr/>
        </p:nvSpPr>
        <p:spPr>
          <a:xfrm>
            <a:off x="228225" y="111750"/>
            <a:ext cx="8812500" cy="5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76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002060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Step 8 Add Mode of Claim Submission/EDI Exchange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9"/>
          <p:cNvSpPr txBox="1"/>
          <p:nvPr/>
        </p:nvSpPr>
        <p:spPr>
          <a:xfrm>
            <a:off x="228225" y="677250"/>
            <a:ext cx="8835600" cy="340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0200" lvl="0" marL="419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Open Sans"/>
              <a:buChar char="•"/>
            </a:pPr>
            <a:r>
              <a:rPr i="0" lang="en" sz="18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The </a:t>
            </a:r>
            <a:r>
              <a:rPr lang="en" sz="1800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M</a:t>
            </a:r>
            <a:r>
              <a:rPr i="0" lang="en" sz="18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odification </a:t>
            </a:r>
            <a:r>
              <a:rPr lang="en" sz="1800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C</a:t>
            </a:r>
            <a:r>
              <a:rPr i="0" lang="en" sz="18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hecklist only needs to be completed if you are updating any other steps. </a:t>
            </a:r>
            <a:endParaRPr i="0" sz="1800" u="none" cap="none" strike="noStrike">
              <a:solidFill>
                <a:srgbClr val="00206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191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Open Sans"/>
              <a:buChar char="•"/>
            </a:pPr>
            <a:r>
              <a:rPr i="0" lang="en" sz="18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The </a:t>
            </a:r>
            <a:r>
              <a:rPr lang="en" sz="1800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M</a:t>
            </a:r>
            <a:r>
              <a:rPr i="0" lang="en" sz="18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odification </a:t>
            </a:r>
            <a:r>
              <a:rPr lang="en" sz="1800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C</a:t>
            </a:r>
            <a:r>
              <a:rPr i="0" lang="en" sz="18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hecklist will always show incomplete and be required after the current modification has been reviewed by the provider enrollment team. 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76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76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9"/>
          <p:cNvSpPr txBox="1"/>
          <p:nvPr/>
        </p:nvSpPr>
        <p:spPr>
          <a:xfrm>
            <a:off x="228225" y="111750"/>
            <a:ext cx="8812500" cy="5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76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002060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Modification Checklist step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0"/>
          <p:cNvSpPr txBox="1"/>
          <p:nvPr/>
        </p:nvSpPr>
        <p:spPr>
          <a:xfrm>
            <a:off x="228225" y="677275"/>
            <a:ext cx="8535900" cy="35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65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700"/>
              <a:buFont typeface="Open Sans"/>
              <a:buChar char="●"/>
            </a:pPr>
            <a:r>
              <a:rPr i="0" lang="en" sz="17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Account Administrator Guide </a:t>
            </a:r>
            <a:endParaRPr sz="1700">
              <a:solidFill>
                <a:srgbClr val="00206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11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Open Sans"/>
              <a:buChar char="○"/>
            </a:pPr>
            <a:r>
              <a:rPr i="0" lang="en" sz="1300" u="sng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https://medicaid.utah.gov/Documents/pdfs/ProviderAccountAdminManual.pdf</a:t>
            </a:r>
            <a:endParaRPr sz="1700">
              <a:solidFill>
                <a:srgbClr val="00206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655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1700"/>
              <a:buFont typeface="Open Sans"/>
              <a:buChar char="●"/>
            </a:pPr>
            <a:r>
              <a:rPr i="0" lang="en" sz="17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Forge Rock Error</a:t>
            </a:r>
            <a:endParaRPr sz="1100">
              <a:latin typeface="Open Sans"/>
              <a:ea typeface="Open Sans"/>
              <a:cs typeface="Open Sans"/>
              <a:sym typeface="Open Sans"/>
            </a:endParaRPr>
          </a:p>
          <a:p>
            <a:pPr indent="-3111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Open Sans"/>
              <a:buChar char="○"/>
            </a:pPr>
            <a:r>
              <a:rPr i="0" lang="en" sz="1300" u="sng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https://medicaid.utah.gov/Documents/pdfs/DIHPRISMForgeRockError.pdf</a:t>
            </a:r>
            <a:endParaRPr sz="1700">
              <a:solidFill>
                <a:srgbClr val="00206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655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1700"/>
              <a:buFont typeface="Open Sans"/>
              <a:buChar char="●"/>
            </a:pPr>
            <a:r>
              <a:rPr i="0" lang="en" sz="17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EDI Step by Step </a:t>
            </a:r>
            <a:endParaRPr sz="1100">
              <a:latin typeface="Open Sans"/>
              <a:ea typeface="Open Sans"/>
              <a:cs typeface="Open Sans"/>
              <a:sym typeface="Open Sans"/>
            </a:endParaRPr>
          </a:p>
          <a:p>
            <a:pPr indent="-3111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Open Sans"/>
              <a:buChar char="○"/>
            </a:pPr>
            <a:r>
              <a:rPr i="0" lang="en" sz="1300" u="sng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https://medicaid.utah.gov/Documents/pdfs/AddingEDIenrollment.pdf</a:t>
            </a:r>
            <a:endParaRPr i="0" sz="1300" u="none" cap="none" strike="noStrike">
              <a:solidFill>
                <a:srgbClr val="00206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655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1700"/>
              <a:buFont typeface="Open Sans"/>
              <a:buChar char="●"/>
            </a:pPr>
            <a:r>
              <a:rPr i="0" lang="en" sz="17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How to Avoid Provider Enrollment Closure</a:t>
            </a:r>
            <a:endParaRPr sz="1100">
              <a:latin typeface="Open Sans"/>
              <a:ea typeface="Open Sans"/>
              <a:cs typeface="Open Sans"/>
              <a:sym typeface="Open Sans"/>
            </a:endParaRPr>
          </a:p>
          <a:p>
            <a:pPr indent="-3111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Open Sans"/>
              <a:buChar char="○"/>
            </a:pPr>
            <a:r>
              <a:rPr i="0" lang="en" sz="1300" u="sng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https://medicaid.utah.gov/Documents/pdfs/How-to-Avoid-Provider-Enrollment-Closures.pdf</a:t>
            </a:r>
            <a:endParaRPr i="0" sz="1300" u="none" cap="none" strike="noStrike">
              <a:solidFill>
                <a:srgbClr val="00206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655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1700"/>
              <a:buFont typeface="Open Sans"/>
              <a:buChar char="●"/>
            </a:pPr>
            <a:r>
              <a:rPr i="0" lang="en" sz="1700" u="none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</a:rPr>
              <a:t>Additional Quick Reference Guides </a:t>
            </a:r>
            <a:endParaRPr sz="1100">
              <a:latin typeface="Open Sans"/>
              <a:ea typeface="Open Sans"/>
              <a:cs typeface="Open Sans"/>
              <a:sym typeface="Open Sans"/>
            </a:endParaRPr>
          </a:p>
          <a:p>
            <a:pPr indent="-3111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Open Sans"/>
              <a:buChar char="○"/>
            </a:pPr>
            <a:r>
              <a:rPr i="0" lang="en" sz="1300" u="sng" cap="none" strike="noStrike">
                <a:solidFill>
                  <a:srgbClr val="002060"/>
                </a:solidFill>
                <a:latin typeface="Open Sans"/>
                <a:ea typeface="Open Sans"/>
                <a:cs typeface="Open Sans"/>
                <a:sym typeface="Open Sans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https://medicaid.utah.gov/prism-faq/</a:t>
            </a:r>
            <a:endParaRPr i="0" sz="25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8" name="Google Shape;108;p30"/>
          <p:cNvSpPr txBox="1"/>
          <p:nvPr/>
        </p:nvSpPr>
        <p:spPr>
          <a:xfrm>
            <a:off x="228225" y="111750"/>
            <a:ext cx="8624100" cy="5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76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" sz="2500">
                <a:solidFill>
                  <a:srgbClr val="002060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Helpful links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 result for q and a's clipart" id="113" name="Google Shape;113;g127b0c22a09_1_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87008" y="687771"/>
            <a:ext cx="3440381" cy="3440381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g127b0c22a09_1_4"/>
          <p:cNvSpPr txBox="1"/>
          <p:nvPr>
            <p:ph type="title"/>
          </p:nvPr>
        </p:nvSpPr>
        <p:spPr>
          <a:xfrm>
            <a:off x="265500" y="221099"/>
            <a:ext cx="4045200" cy="1551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</a:pPr>
            <a:r>
              <a:rPr lang="en"/>
              <a:t>Contact us</a:t>
            </a:r>
            <a:endParaRPr/>
          </a:p>
        </p:txBody>
      </p:sp>
      <p:sp>
        <p:nvSpPr>
          <p:cNvPr id="115" name="Google Shape;115;g127b0c22a09_1_4"/>
          <p:cNvSpPr txBox="1"/>
          <p:nvPr>
            <p:ph idx="1" type="subTitle"/>
          </p:nvPr>
        </p:nvSpPr>
        <p:spPr>
          <a:xfrm>
            <a:off x="265500" y="1990800"/>
            <a:ext cx="4045200" cy="233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b="1" lang="en" sz="1800">
                <a:solidFill>
                  <a:srgbClr val="002060"/>
                </a:solidFill>
              </a:rPr>
              <a:t>Provider Enrollment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b="1" lang="en" sz="1800">
                <a:solidFill>
                  <a:srgbClr val="002060"/>
                </a:solidFill>
              </a:rPr>
              <a:t> phone number: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b="1" lang="en" sz="1800">
                <a:solidFill>
                  <a:srgbClr val="002060"/>
                </a:solidFill>
              </a:rPr>
              <a:t> 801-538-6155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b="1" lang="en" sz="1800">
                <a:solidFill>
                  <a:srgbClr val="002060"/>
                </a:solidFill>
              </a:rPr>
              <a:t>Choose option 3, then option 4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b="1" lang="en" sz="1800">
                <a:solidFill>
                  <a:srgbClr val="002060"/>
                </a:solidFill>
              </a:rPr>
              <a:t>Email: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b="1" lang="en" sz="1800">
                <a:solidFill>
                  <a:srgbClr val="002060"/>
                </a:solidFill>
              </a:rPr>
              <a:t>providerenroll@utah.gov</a:t>
            </a:r>
            <a:endParaRPr b="1" sz="18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HHS 2 Color Block">
  <a:themeElements>
    <a:clrScheme name="Gameday">
      <a:dk1>
        <a:srgbClr val="490F52"/>
      </a:dk1>
      <a:lt1>
        <a:srgbClr val="FFFFFF"/>
      </a:lt1>
      <a:dk2>
        <a:srgbClr val="000000"/>
      </a:dk2>
      <a:lt2>
        <a:srgbClr val="666666"/>
      </a:lt2>
      <a:accent1>
        <a:srgbClr val="23A595"/>
      </a:accent1>
      <a:accent2>
        <a:srgbClr val="490F52"/>
      </a:accent2>
      <a:accent3>
        <a:srgbClr val="490F52"/>
      </a:accent3>
      <a:accent4>
        <a:srgbClr val="23A595"/>
      </a:accent4>
      <a:accent5>
        <a:srgbClr val="FFFFFF"/>
      </a:accent5>
      <a:accent6>
        <a:srgbClr val="FFFFFF"/>
      </a:accent6>
      <a:hlink>
        <a:srgbClr val="490F52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Jessie Rodriguez</dc:creator>
</cp:coreProperties>
</file>